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8591047-6389-49AA-9322-8896679DF86F}" type="datetimeFigureOut">
              <a:rPr lang="pt-BR" smtClean="0"/>
              <a:t>05/08/2014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13FB931-52D9-4721-A653-ACF95FC5F8DE}" type="slidenum">
              <a:rPr lang="pt-BR" smtClean="0"/>
              <a:t>‹nº›</a:t>
            </a:fld>
            <a:endParaRPr lang="pt-BR"/>
          </a:p>
        </p:txBody>
      </p:sp>
    </p:spTree>
    <p:extLst>
      <p:ext uri="{BB962C8B-B14F-4D97-AF65-F5344CB8AC3E}">
        <p14:creationId xmlns:p14="http://schemas.microsoft.com/office/powerpoint/2010/main" val="1535909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8591047-6389-49AA-9322-8896679DF86F}" type="datetimeFigureOut">
              <a:rPr lang="pt-BR" smtClean="0"/>
              <a:t>05/08/2014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13FB931-52D9-4721-A653-ACF95FC5F8DE}" type="slidenum">
              <a:rPr lang="pt-BR" smtClean="0"/>
              <a:t>‹nº›</a:t>
            </a:fld>
            <a:endParaRPr lang="pt-BR"/>
          </a:p>
        </p:txBody>
      </p:sp>
    </p:spTree>
    <p:extLst>
      <p:ext uri="{BB962C8B-B14F-4D97-AF65-F5344CB8AC3E}">
        <p14:creationId xmlns:p14="http://schemas.microsoft.com/office/powerpoint/2010/main" val="1893172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8591047-6389-49AA-9322-8896679DF86F}" type="datetimeFigureOut">
              <a:rPr lang="pt-BR" smtClean="0"/>
              <a:t>05/08/2014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13FB931-52D9-4721-A653-ACF95FC5F8DE}" type="slidenum">
              <a:rPr lang="pt-BR" smtClean="0"/>
              <a:t>‹nº›</a:t>
            </a:fld>
            <a:endParaRPr lang="pt-BR"/>
          </a:p>
        </p:txBody>
      </p:sp>
    </p:spTree>
    <p:extLst>
      <p:ext uri="{BB962C8B-B14F-4D97-AF65-F5344CB8AC3E}">
        <p14:creationId xmlns:p14="http://schemas.microsoft.com/office/powerpoint/2010/main" val="255603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8591047-6389-49AA-9322-8896679DF86F}" type="datetimeFigureOut">
              <a:rPr lang="pt-BR" smtClean="0"/>
              <a:t>05/08/2014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13FB931-52D9-4721-A653-ACF95FC5F8DE}" type="slidenum">
              <a:rPr lang="pt-BR" smtClean="0"/>
              <a:t>‹nº›</a:t>
            </a:fld>
            <a:endParaRPr lang="pt-BR"/>
          </a:p>
        </p:txBody>
      </p:sp>
    </p:spTree>
    <p:extLst>
      <p:ext uri="{BB962C8B-B14F-4D97-AF65-F5344CB8AC3E}">
        <p14:creationId xmlns:p14="http://schemas.microsoft.com/office/powerpoint/2010/main" val="193526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8591047-6389-49AA-9322-8896679DF86F}" type="datetimeFigureOut">
              <a:rPr lang="pt-BR" smtClean="0"/>
              <a:t>05/08/2014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13FB931-52D9-4721-A653-ACF95FC5F8DE}" type="slidenum">
              <a:rPr lang="pt-BR" smtClean="0"/>
              <a:t>‹nº›</a:t>
            </a:fld>
            <a:endParaRPr lang="pt-BR"/>
          </a:p>
        </p:txBody>
      </p:sp>
    </p:spTree>
    <p:extLst>
      <p:ext uri="{BB962C8B-B14F-4D97-AF65-F5344CB8AC3E}">
        <p14:creationId xmlns:p14="http://schemas.microsoft.com/office/powerpoint/2010/main" val="53346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8591047-6389-49AA-9322-8896679DF86F}" type="datetimeFigureOut">
              <a:rPr lang="pt-BR" smtClean="0"/>
              <a:t>05/08/2014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13FB931-52D9-4721-A653-ACF95FC5F8DE}" type="slidenum">
              <a:rPr lang="pt-BR" smtClean="0"/>
              <a:t>‹nº›</a:t>
            </a:fld>
            <a:endParaRPr lang="pt-BR"/>
          </a:p>
        </p:txBody>
      </p:sp>
    </p:spTree>
    <p:extLst>
      <p:ext uri="{BB962C8B-B14F-4D97-AF65-F5344CB8AC3E}">
        <p14:creationId xmlns:p14="http://schemas.microsoft.com/office/powerpoint/2010/main" val="330669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8591047-6389-49AA-9322-8896679DF86F}" type="datetimeFigureOut">
              <a:rPr lang="pt-BR" smtClean="0"/>
              <a:t>05/08/2014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13FB931-52D9-4721-A653-ACF95FC5F8DE}" type="slidenum">
              <a:rPr lang="pt-BR" smtClean="0"/>
              <a:t>‹nº›</a:t>
            </a:fld>
            <a:endParaRPr lang="pt-BR"/>
          </a:p>
        </p:txBody>
      </p:sp>
    </p:spTree>
    <p:extLst>
      <p:ext uri="{BB962C8B-B14F-4D97-AF65-F5344CB8AC3E}">
        <p14:creationId xmlns:p14="http://schemas.microsoft.com/office/powerpoint/2010/main" val="286143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8591047-6389-49AA-9322-8896679DF86F}" type="datetimeFigureOut">
              <a:rPr lang="pt-BR" smtClean="0"/>
              <a:t>05/08/2014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13FB931-52D9-4721-A653-ACF95FC5F8DE}" type="slidenum">
              <a:rPr lang="pt-BR" smtClean="0"/>
              <a:t>‹nº›</a:t>
            </a:fld>
            <a:endParaRPr lang="pt-BR"/>
          </a:p>
        </p:txBody>
      </p:sp>
    </p:spTree>
    <p:extLst>
      <p:ext uri="{BB962C8B-B14F-4D97-AF65-F5344CB8AC3E}">
        <p14:creationId xmlns:p14="http://schemas.microsoft.com/office/powerpoint/2010/main" val="64017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8591047-6389-49AA-9322-8896679DF86F}" type="datetimeFigureOut">
              <a:rPr lang="pt-BR" smtClean="0"/>
              <a:t>05/08/2014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13FB931-52D9-4721-A653-ACF95FC5F8DE}" type="slidenum">
              <a:rPr lang="pt-BR" smtClean="0"/>
              <a:t>‹nº›</a:t>
            </a:fld>
            <a:endParaRPr lang="pt-BR"/>
          </a:p>
        </p:txBody>
      </p:sp>
    </p:spTree>
    <p:extLst>
      <p:ext uri="{BB962C8B-B14F-4D97-AF65-F5344CB8AC3E}">
        <p14:creationId xmlns:p14="http://schemas.microsoft.com/office/powerpoint/2010/main" val="296272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8591047-6389-49AA-9322-8896679DF86F}" type="datetimeFigureOut">
              <a:rPr lang="pt-BR" smtClean="0"/>
              <a:t>05/08/2014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13FB931-52D9-4721-A653-ACF95FC5F8DE}" type="slidenum">
              <a:rPr lang="pt-BR" smtClean="0"/>
              <a:t>‹nº›</a:t>
            </a:fld>
            <a:endParaRPr lang="pt-BR"/>
          </a:p>
        </p:txBody>
      </p:sp>
    </p:spTree>
    <p:extLst>
      <p:ext uri="{BB962C8B-B14F-4D97-AF65-F5344CB8AC3E}">
        <p14:creationId xmlns:p14="http://schemas.microsoft.com/office/powerpoint/2010/main" val="34168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8591047-6389-49AA-9322-8896679DF86F}" type="datetimeFigureOut">
              <a:rPr lang="pt-BR" smtClean="0"/>
              <a:t>05/08/2014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13FB931-52D9-4721-A653-ACF95FC5F8DE}" type="slidenum">
              <a:rPr lang="pt-BR" smtClean="0"/>
              <a:t>‹nº›</a:t>
            </a:fld>
            <a:endParaRPr lang="pt-BR"/>
          </a:p>
        </p:txBody>
      </p:sp>
    </p:spTree>
    <p:extLst>
      <p:ext uri="{BB962C8B-B14F-4D97-AF65-F5344CB8AC3E}">
        <p14:creationId xmlns:p14="http://schemas.microsoft.com/office/powerpoint/2010/main" val="27465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91047-6389-49AA-9322-8896679DF86F}" type="datetimeFigureOut">
              <a:rPr lang="pt-BR" smtClean="0"/>
              <a:t>05/08/2014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FB931-52D9-4721-A653-ACF95FC5F8DE}" type="slidenum">
              <a:rPr lang="pt-BR" smtClean="0"/>
              <a:t>‹nº›</a:t>
            </a:fld>
            <a:endParaRPr lang="pt-BR"/>
          </a:p>
        </p:txBody>
      </p:sp>
    </p:spTree>
    <p:extLst>
      <p:ext uri="{BB962C8B-B14F-4D97-AF65-F5344CB8AC3E}">
        <p14:creationId xmlns:p14="http://schemas.microsoft.com/office/powerpoint/2010/main" val="840636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decs.bvs.br"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ncbi.nlm.nih.gov/pubmed/"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E</a:t>
            </a:r>
            <a:endParaRPr lang="pt-BR" dirty="0"/>
          </a:p>
        </p:txBody>
      </p:sp>
      <p:sp>
        <p:nvSpPr>
          <p:cNvPr id="3" name="Subtítulo 2"/>
          <p:cNvSpPr>
            <a:spLocks noGrp="1"/>
          </p:cNvSpPr>
          <p:nvPr>
            <p:ph type="subTitle" idx="1"/>
          </p:nvPr>
        </p:nvSpPr>
        <p:spPr/>
        <p:txBody>
          <a:bodyPr/>
          <a:lstStyle/>
          <a:p>
            <a:endParaRPr lang="pt-B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5758"/>
            <a:ext cx="9168341"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731742" y="408188"/>
            <a:ext cx="7704856" cy="461665"/>
          </a:xfrm>
          <a:prstGeom prst="rect">
            <a:avLst/>
          </a:prstGeom>
          <a:noFill/>
        </p:spPr>
        <p:txBody>
          <a:bodyPr wrap="square" rtlCol="0">
            <a:spAutoFit/>
          </a:bodyPr>
          <a:lstStyle/>
          <a:p>
            <a:pPr algn="ctr"/>
            <a:r>
              <a:rPr lang="pt-BR" sz="2400" b="1" dirty="0" smtClean="0"/>
              <a:t>BUSCA POR DESCRITORES</a:t>
            </a:r>
            <a:endParaRPr lang="pt-BR" sz="2400" b="1" dirty="0"/>
          </a:p>
        </p:txBody>
      </p:sp>
      <p:sp>
        <p:nvSpPr>
          <p:cNvPr id="5" name="Seta para a direita 4"/>
          <p:cNvSpPr/>
          <p:nvPr/>
        </p:nvSpPr>
        <p:spPr>
          <a:xfrm rot="10800000">
            <a:off x="2051720" y="3355252"/>
            <a:ext cx="1224136" cy="2065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6" name="CaixaDeTexto 5"/>
          <p:cNvSpPr txBox="1"/>
          <p:nvPr/>
        </p:nvSpPr>
        <p:spPr>
          <a:xfrm>
            <a:off x="3275856" y="3135338"/>
            <a:ext cx="223224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dirty="0" smtClean="0"/>
              <a:t>Clique em “Consulta ao </a:t>
            </a:r>
            <a:r>
              <a:rPr lang="pt-BR" dirty="0" err="1" smtClean="0"/>
              <a:t>Decs</a:t>
            </a:r>
            <a:r>
              <a:rPr lang="pt-BR" dirty="0" smtClean="0"/>
              <a:t>”</a:t>
            </a:r>
            <a:endParaRPr lang="pt-BR" dirty="0"/>
          </a:p>
        </p:txBody>
      </p:sp>
      <p:sp>
        <p:nvSpPr>
          <p:cNvPr id="7" name="CaixaDeTexto 6"/>
          <p:cNvSpPr txBox="1"/>
          <p:nvPr/>
        </p:nvSpPr>
        <p:spPr>
          <a:xfrm>
            <a:off x="503548" y="877872"/>
            <a:ext cx="7776864" cy="707886"/>
          </a:xfrm>
          <a:prstGeom prst="rect">
            <a:avLst/>
          </a:prstGeom>
          <a:noFill/>
        </p:spPr>
        <p:txBody>
          <a:bodyPr wrap="square" rtlCol="0">
            <a:spAutoFit/>
          </a:bodyPr>
          <a:lstStyle/>
          <a:p>
            <a:r>
              <a:rPr lang="pt-BR" sz="2000" dirty="0" smtClean="0"/>
              <a:t>Após definir a pergunta de pesquisa segundo o modelo PICO, abra o site: </a:t>
            </a:r>
            <a:r>
              <a:rPr lang="pt-BR" sz="2000" dirty="0" smtClean="0">
                <a:hlinkClick r:id="rId3"/>
              </a:rPr>
              <a:t>decs.bvs.br</a:t>
            </a:r>
            <a:endParaRPr lang="pt-BR" sz="2000" dirty="0"/>
          </a:p>
        </p:txBody>
      </p:sp>
    </p:spTree>
    <p:extLst>
      <p:ext uri="{BB962C8B-B14F-4D97-AF65-F5344CB8AC3E}">
        <p14:creationId xmlns:p14="http://schemas.microsoft.com/office/powerpoint/2010/main" val="203881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6506"/>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731742" y="408188"/>
            <a:ext cx="7704856" cy="461665"/>
          </a:xfrm>
          <a:prstGeom prst="rect">
            <a:avLst/>
          </a:prstGeom>
          <a:noFill/>
        </p:spPr>
        <p:txBody>
          <a:bodyPr wrap="square" rtlCol="0">
            <a:spAutoFit/>
          </a:bodyPr>
          <a:lstStyle/>
          <a:p>
            <a:pPr algn="ctr"/>
            <a:r>
              <a:rPr lang="pt-BR" sz="2400" b="1" dirty="0" smtClean="0"/>
              <a:t>BUSCA POR DESCRITORES</a:t>
            </a:r>
            <a:endParaRPr lang="pt-BR" sz="2400" b="1" dirty="0"/>
          </a:p>
        </p:txBody>
      </p:sp>
      <p:sp>
        <p:nvSpPr>
          <p:cNvPr id="5" name="Seta para a direita 4"/>
          <p:cNvSpPr/>
          <p:nvPr/>
        </p:nvSpPr>
        <p:spPr>
          <a:xfrm rot="11095752">
            <a:off x="2345961" y="1972015"/>
            <a:ext cx="1440160" cy="2065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6" name="CaixaDeTexto 5"/>
          <p:cNvSpPr txBox="1"/>
          <p:nvPr/>
        </p:nvSpPr>
        <p:spPr>
          <a:xfrm>
            <a:off x="3347864" y="1916832"/>
            <a:ext cx="193313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dirty="0" smtClean="0"/>
              <a:t>Clique na seta</a:t>
            </a:r>
            <a:endParaRPr lang="pt-BR" dirty="0" smtClean="0"/>
          </a:p>
        </p:txBody>
      </p:sp>
      <p:sp>
        <p:nvSpPr>
          <p:cNvPr id="10" name="Seta para a direita 9"/>
          <p:cNvSpPr/>
          <p:nvPr/>
        </p:nvSpPr>
        <p:spPr>
          <a:xfrm rot="13031967">
            <a:off x="2027245" y="3167232"/>
            <a:ext cx="1440160" cy="2065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3" name="CaixaDeTexto 2"/>
          <p:cNvSpPr txBox="1"/>
          <p:nvPr/>
        </p:nvSpPr>
        <p:spPr>
          <a:xfrm>
            <a:off x="3157481" y="3442553"/>
            <a:ext cx="273630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dirty="0" smtClean="0"/>
              <a:t>Depois selecione “</a:t>
            </a:r>
            <a:r>
              <a:rPr lang="pt-BR" dirty="0" err="1" smtClean="0"/>
              <a:t>MeSH</a:t>
            </a:r>
            <a:r>
              <a:rPr lang="pt-BR" dirty="0" smtClean="0"/>
              <a:t>”</a:t>
            </a:r>
            <a:endParaRPr lang="pt-BR" dirty="0"/>
          </a:p>
        </p:txBody>
      </p:sp>
    </p:spTree>
    <p:extLst>
      <p:ext uri="{BB962C8B-B14F-4D97-AF65-F5344CB8AC3E}">
        <p14:creationId xmlns:p14="http://schemas.microsoft.com/office/powerpoint/2010/main" val="2964546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0" y="1055469"/>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731742" y="408188"/>
            <a:ext cx="7704856" cy="461665"/>
          </a:xfrm>
          <a:prstGeom prst="rect">
            <a:avLst/>
          </a:prstGeom>
          <a:noFill/>
        </p:spPr>
        <p:txBody>
          <a:bodyPr wrap="square" rtlCol="0">
            <a:spAutoFit/>
          </a:bodyPr>
          <a:lstStyle/>
          <a:p>
            <a:pPr algn="ctr"/>
            <a:r>
              <a:rPr lang="pt-BR" sz="2400" b="1" dirty="0" smtClean="0"/>
              <a:t>BUSCA POR DESCRITORES</a:t>
            </a:r>
            <a:endParaRPr lang="pt-BR" sz="2400" b="1" dirty="0"/>
          </a:p>
        </p:txBody>
      </p:sp>
      <p:sp>
        <p:nvSpPr>
          <p:cNvPr id="5" name="Seta para a direita 4"/>
          <p:cNvSpPr/>
          <p:nvPr/>
        </p:nvSpPr>
        <p:spPr>
          <a:xfrm rot="13879608">
            <a:off x="3333517" y="2568316"/>
            <a:ext cx="1440160" cy="2065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6" name="CaixaDeTexto 5"/>
          <p:cNvSpPr txBox="1"/>
          <p:nvPr/>
        </p:nvSpPr>
        <p:spPr>
          <a:xfrm>
            <a:off x="3940831" y="2611556"/>
            <a:ext cx="1933130"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dirty="0" smtClean="0"/>
              <a:t>Clique na caixa de busca e depois tecle </a:t>
            </a:r>
            <a:r>
              <a:rPr lang="pt-BR" dirty="0" err="1" smtClean="0"/>
              <a:t>Ctrl+V</a:t>
            </a:r>
            <a:r>
              <a:rPr lang="pt-BR" dirty="0" smtClean="0"/>
              <a:t> para colar o descritor encontrado previamente no </a:t>
            </a:r>
            <a:r>
              <a:rPr lang="pt-BR" dirty="0" err="1" smtClean="0"/>
              <a:t>Desc</a:t>
            </a:r>
            <a:endParaRPr lang="pt-BR" dirty="0" smtClean="0"/>
          </a:p>
        </p:txBody>
      </p:sp>
      <p:sp>
        <p:nvSpPr>
          <p:cNvPr id="10" name="Seta para a direita 9"/>
          <p:cNvSpPr/>
          <p:nvPr/>
        </p:nvSpPr>
        <p:spPr>
          <a:xfrm rot="16200000">
            <a:off x="6690332" y="2800051"/>
            <a:ext cx="1440160" cy="2065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3" name="CaixaDeTexto 2"/>
          <p:cNvSpPr txBox="1"/>
          <p:nvPr/>
        </p:nvSpPr>
        <p:spPr>
          <a:xfrm>
            <a:off x="6382934" y="3501008"/>
            <a:ext cx="205366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dirty="0" smtClean="0"/>
              <a:t>Depois clique ENTER ou em “</a:t>
            </a:r>
            <a:r>
              <a:rPr lang="pt-BR" dirty="0" err="1" smtClean="0"/>
              <a:t>Search</a:t>
            </a:r>
            <a:r>
              <a:rPr lang="pt-BR" dirty="0" smtClean="0"/>
              <a:t>”</a:t>
            </a:r>
            <a:endParaRPr lang="pt-BR" dirty="0"/>
          </a:p>
        </p:txBody>
      </p:sp>
    </p:spTree>
    <p:extLst>
      <p:ext uri="{BB962C8B-B14F-4D97-AF65-F5344CB8AC3E}">
        <p14:creationId xmlns:p14="http://schemas.microsoft.com/office/powerpoint/2010/main" val="834158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9258"/>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731742" y="408188"/>
            <a:ext cx="7704856" cy="461665"/>
          </a:xfrm>
          <a:prstGeom prst="rect">
            <a:avLst/>
          </a:prstGeom>
          <a:noFill/>
        </p:spPr>
        <p:txBody>
          <a:bodyPr wrap="square" rtlCol="0">
            <a:spAutoFit/>
          </a:bodyPr>
          <a:lstStyle/>
          <a:p>
            <a:pPr algn="ctr"/>
            <a:r>
              <a:rPr lang="pt-BR" sz="2400" b="1" dirty="0" smtClean="0"/>
              <a:t>BUSCA POR DESCRITORES</a:t>
            </a:r>
            <a:endParaRPr lang="pt-BR" sz="2400" b="1" dirty="0"/>
          </a:p>
        </p:txBody>
      </p:sp>
      <p:sp>
        <p:nvSpPr>
          <p:cNvPr id="5" name="Seta para a direita 4"/>
          <p:cNvSpPr/>
          <p:nvPr/>
        </p:nvSpPr>
        <p:spPr>
          <a:xfrm rot="10800000">
            <a:off x="2771800" y="2572885"/>
            <a:ext cx="1440160" cy="2065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6" name="CaixaDeTexto 5"/>
          <p:cNvSpPr txBox="1"/>
          <p:nvPr/>
        </p:nvSpPr>
        <p:spPr>
          <a:xfrm>
            <a:off x="3940830" y="2132856"/>
            <a:ext cx="3583497"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dirty="0" smtClean="0"/>
              <a:t>Confirme se o descritor é o mesmo encontrado no </a:t>
            </a:r>
            <a:r>
              <a:rPr lang="pt-BR" dirty="0" err="1" smtClean="0"/>
              <a:t>Decs</a:t>
            </a:r>
            <a:r>
              <a:rPr lang="pt-BR" dirty="0" smtClean="0"/>
              <a:t>. Geralmente eles coincidem. O Descritor </a:t>
            </a:r>
            <a:r>
              <a:rPr lang="pt-BR" dirty="0" err="1" smtClean="0"/>
              <a:t>MeSH</a:t>
            </a:r>
            <a:r>
              <a:rPr lang="pt-BR" dirty="0" smtClean="0"/>
              <a:t> é o que deve ser utilizado no </a:t>
            </a:r>
            <a:r>
              <a:rPr lang="pt-BR" dirty="0" err="1" smtClean="0"/>
              <a:t>Pubmed</a:t>
            </a:r>
            <a:r>
              <a:rPr lang="pt-BR" dirty="0" smtClean="0"/>
              <a:t> e na maioria dos sites de busca. O </a:t>
            </a:r>
            <a:r>
              <a:rPr lang="pt-BR" dirty="0" err="1" smtClean="0"/>
              <a:t>Decs</a:t>
            </a:r>
            <a:r>
              <a:rPr lang="pt-BR" dirty="0" smtClean="0"/>
              <a:t> é usado na BVS.</a:t>
            </a:r>
            <a:endParaRPr lang="pt-BR" dirty="0" smtClean="0"/>
          </a:p>
        </p:txBody>
      </p:sp>
    </p:spTree>
    <p:extLst>
      <p:ext uri="{BB962C8B-B14F-4D97-AF65-F5344CB8AC3E}">
        <p14:creationId xmlns:p14="http://schemas.microsoft.com/office/powerpoint/2010/main" val="1889874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52736"/>
            <a:ext cx="9144000"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731742" y="408188"/>
            <a:ext cx="7704856" cy="461665"/>
          </a:xfrm>
          <a:prstGeom prst="rect">
            <a:avLst/>
          </a:prstGeom>
          <a:noFill/>
        </p:spPr>
        <p:txBody>
          <a:bodyPr wrap="square" rtlCol="0">
            <a:spAutoFit/>
          </a:bodyPr>
          <a:lstStyle/>
          <a:p>
            <a:pPr algn="ctr"/>
            <a:r>
              <a:rPr lang="pt-BR" sz="2400" b="1" dirty="0" smtClean="0"/>
              <a:t>BUSCA POR DESCRITORES</a:t>
            </a:r>
            <a:endParaRPr lang="pt-BR" sz="2400" b="1" dirty="0"/>
          </a:p>
        </p:txBody>
      </p:sp>
      <p:sp>
        <p:nvSpPr>
          <p:cNvPr id="5" name="Seta para a direita 4"/>
          <p:cNvSpPr/>
          <p:nvPr/>
        </p:nvSpPr>
        <p:spPr>
          <a:xfrm rot="10800000">
            <a:off x="1070043" y="3746958"/>
            <a:ext cx="1989787" cy="15644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6" name="CaixaDeTexto 5"/>
          <p:cNvSpPr txBox="1"/>
          <p:nvPr/>
        </p:nvSpPr>
        <p:spPr>
          <a:xfrm>
            <a:off x="3059831" y="2636912"/>
            <a:ext cx="4464495"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dirty="0" smtClean="0"/>
              <a:t>Desça a barra de rolagem até aparecerem os termos de entrada (“</a:t>
            </a:r>
            <a:r>
              <a:rPr lang="pt-BR" dirty="0" err="1" smtClean="0"/>
              <a:t>Entry</a:t>
            </a:r>
            <a:r>
              <a:rPr lang="pt-BR" dirty="0" smtClean="0"/>
              <a:t> </a:t>
            </a:r>
            <a:r>
              <a:rPr lang="pt-BR" dirty="0" err="1" smtClean="0"/>
              <a:t>Terms</a:t>
            </a:r>
            <a:r>
              <a:rPr lang="pt-BR" dirty="0" smtClean="0"/>
              <a:t>”).</a:t>
            </a:r>
          </a:p>
          <a:p>
            <a:pPr algn="ctr"/>
            <a:r>
              <a:rPr lang="pt-BR" dirty="0" smtClean="0"/>
              <a:t>Estes termos podem ser usados como sinônimos e por vezes incluem termos usados como descritor anteriormente, que podem ter servido para indexar artigos mais antigos. Eles podem ser combinados com o descritor atual na estratégia de busca, colocando o operador booleano “</a:t>
            </a:r>
            <a:r>
              <a:rPr lang="pt-BR" dirty="0" err="1" smtClean="0"/>
              <a:t>or</a:t>
            </a:r>
            <a:r>
              <a:rPr lang="pt-BR" dirty="0" smtClean="0"/>
              <a:t>” entre eles.</a:t>
            </a:r>
          </a:p>
        </p:txBody>
      </p:sp>
      <p:sp>
        <p:nvSpPr>
          <p:cNvPr id="7" name="Seta para a direita 6"/>
          <p:cNvSpPr/>
          <p:nvPr/>
        </p:nvSpPr>
        <p:spPr>
          <a:xfrm>
            <a:off x="7524327" y="3140968"/>
            <a:ext cx="1440160" cy="2065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3" name="Retângulo de cantos arredondados 2"/>
          <p:cNvSpPr/>
          <p:nvPr/>
        </p:nvSpPr>
        <p:spPr>
          <a:xfrm>
            <a:off x="98977" y="3631332"/>
            <a:ext cx="2312783" cy="145385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1229903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aixaDeTexto 1"/>
          <p:cNvSpPr txBox="1">
            <a:spLocks noChangeArrowheads="1"/>
          </p:cNvSpPr>
          <p:nvPr/>
        </p:nvSpPr>
        <p:spPr bwMode="auto">
          <a:xfrm>
            <a:off x="1259632" y="2996952"/>
            <a:ext cx="8572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pt-BR" altLang="pt-BR" sz="2000" dirty="0"/>
              <a:t>Tabela nº. Descritores utilizados na busca científica</a:t>
            </a:r>
          </a:p>
        </p:txBody>
      </p:sp>
      <p:graphicFrame>
        <p:nvGraphicFramePr>
          <p:cNvPr id="5" name="Tabela 4"/>
          <p:cNvGraphicFramePr>
            <a:graphicFrameLocks noGrp="1"/>
          </p:cNvGraphicFramePr>
          <p:nvPr>
            <p:extLst>
              <p:ext uri="{D42A27DB-BD31-4B8C-83A1-F6EECF244321}">
                <p14:modId xmlns:p14="http://schemas.microsoft.com/office/powerpoint/2010/main" val="1580968232"/>
              </p:ext>
            </p:extLst>
          </p:nvPr>
        </p:nvGraphicFramePr>
        <p:xfrm>
          <a:off x="1272232" y="3429000"/>
          <a:ext cx="6096000" cy="3133728"/>
        </p:xfrm>
        <a:graphic>
          <a:graphicData uri="http://schemas.openxmlformats.org/drawingml/2006/table">
            <a:tbl>
              <a:tblPr firstRow="1" bandRow="1">
                <a:tableStyleId>{5C22544A-7EE6-4342-B048-85BDC9FD1C3A}</a:tableStyleId>
              </a:tblPr>
              <a:tblGrid>
                <a:gridCol w="2032000"/>
                <a:gridCol w="2032000"/>
                <a:gridCol w="2032000"/>
              </a:tblGrid>
              <a:tr h="370724">
                <a:tc>
                  <a:txBody>
                    <a:bodyPr/>
                    <a:lstStyle/>
                    <a:p>
                      <a:pPr algn="ctr"/>
                      <a:r>
                        <a:rPr lang="pt-BR" sz="1800" dirty="0" smtClean="0"/>
                        <a:t>Termo</a:t>
                      </a:r>
                      <a:endParaRPr lang="pt-BR" sz="1800" dirty="0"/>
                    </a:p>
                  </a:txBody>
                  <a:tcPr marT="45707" marB="45707" anchor="ctr"/>
                </a:tc>
                <a:tc>
                  <a:txBody>
                    <a:bodyPr/>
                    <a:lstStyle/>
                    <a:p>
                      <a:pPr algn="ctr"/>
                      <a:r>
                        <a:rPr lang="pt-BR" sz="1800" dirty="0" err="1" smtClean="0"/>
                        <a:t>Decs</a:t>
                      </a:r>
                      <a:endParaRPr lang="pt-BR" sz="1800" dirty="0"/>
                    </a:p>
                  </a:txBody>
                  <a:tcPr marT="45707" marB="45707" anchor="ctr"/>
                </a:tc>
                <a:tc>
                  <a:txBody>
                    <a:bodyPr/>
                    <a:lstStyle/>
                    <a:p>
                      <a:pPr algn="ctr"/>
                      <a:r>
                        <a:rPr lang="pt-BR" sz="1800" dirty="0" err="1" smtClean="0"/>
                        <a:t>Mesh</a:t>
                      </a:r>
                      <a:endParaRPr lang="pt-BR" sz="1800" dirty="0"/>
                    </a:p>
                  </a:txBody>
                  <a:tcPr marT="45707" marB="45707" anchor="ctr"/>
                </a:tc>
              </a:tr>
              <a:tr h="640053">
                <a:tc>
                  <a:txBody>
                    <a:bodyPr/>
                    <a:lstStyle/>
                    <a:p>
                      <a:r>
                        <a:rPr lang="pt-BR" sz="1800" dirty="0" smtClean="0"/>
                        <a:t>Fármaco – intervenção</a:t>
                      </a:r>
                      <a:endParaRPr lang="pt-BR" sz="1800" dirty="0"/>
                    </a:p>
                  </a:txBody>
                  <a:tcPr marT="45707" marB="45707"/>
                </a:tc>
                <a:tc>
                  <a:txBody>
                    <a:bodyPr/>
                    <a:lstStyle/>
                    <a:p>
                      <a:endParaRPr lang="pt-BR" sz="1800" dirty="0"/>
                    </a:p>
                  </a:txBody>
                  <a:tcPr marT="45707" marB="45707"/>
                </a:tc>
                <a:tc>
                  <a:txBody>
                    <a:bodyPr/>
                    <a:lstStyle/>
                    <a:p>
                      <a:endParaRPr lang="pt-BR" sz="1800" dirty="0"/>
                    </a:p>
                  </a:txBody>
                  <a:tcPr marT="45707" marB="45707"/>
                </a:tc>
              </a:tr>
              <a:tr h="370724">
                <a:tc>
                  <a:txBody>
                    <a:bodyPr/>
                    <a:lstStyle/>
                    <a:p>
                      <a:r>
                        <a:rPr lang="pt-BR" sz="1800" dirty="0" smtClean="0"/>
                        <a:t>Doença 1</a:t>
                      </a:r>
                      <a:endParaRPr lang="pt-BR" sz="1800" dirty="0"/>
                    </a:p>
                  </a:txBody>
                  <a:tcPr marT="45707" marB="45707"/>
                </a:tc>
                <a:tc>
                  <a:txBody>
                    <a:bodyPr/>
                    <a:lstStyle/>
                    <a:p>
                      <a:endParaRPr lang="pt-BR" sz="1800"/>
                    </a:p>
                  </a:txBody>
                  <a:tcPr marT="45707" marB="45707"/>
                </a:tc>
                <a:tc>
                  <a:txBody>
                    <a:bodyPr/>
                    <a:lstStyle/>
                    <a:p>
                      <a:endParaRPr lang="pt-BR" sz="1800"/>
                    </a:p>
                  </a:txBody>
                  <a:tcPr marT="45707" marB="45707"/>
                </a:tc>
              </a:tr>
              <a:tr h="370724">
                <a:tc>
                  <a:txBody>
                    <a:bodyPr/>
                    <a:lstStyle/>
                    <a:p>
                      <a:r>
                        <a:rPr lang="pt-BR" sz="1800" dirty="0" smtClean="0"/>
                        <a:t>(...)</a:t>
                      </a:r>
                      <a:endParaRPr lang="pt-BR" sz="1800" dirty="0"/>
                    </a:p>
                  </a:txBody>
                  <a:tcPr marT="45707" marB="45707"/>
                </a:tc>
                <a:tc>
                  <a:txBody>
                    <a:bodyPr/>
                    <a:lstStyle/>
                    <a:p>
                      <a:endParaRPr lang="pt-BR" sz="1800"/>
                    </a:p>
                  </a:txBody>
                  <a:tcPr marT="45707" marB="45707"/>
                </a:tc>
                <a:tc>
                  <a:txBody>
                    <a:bodyPr/>
                    <a:lstStyle/>
                    <a:p>
                      <a:endParaRPr lang="pt-BR" sz="1800" dirty="0"/>
                    </a:p>
                  </a:txBody>
                  <a:tcPr marT="45707" marB="45707"/>
                </a:tc>
              </a:tr>
              <a:tr h="640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Fármaco – comparador</a:t>
                      </a:r>
                    </a:p>
                  </a:txBody>
                  <a:tcPr marT="45707" marB="45707"/>
                </a:tc>
                <a:tc>
                  <a:txBody>
                    <a:bodyPr/>
                    <a:lstStyle/>
                    <a:p>
                      <a:endParaRPr lang="pt-BR" sz="1800" dirty="0"/>
                    </a:p>
                  </a:txBody>
                  <a:tcPr marT="45707" marB="45707"/>
                </a:tc>
                <a:tc>
                  <a:txBody>
                    <a:bodyPr/>
                    <a:lstStyle/>
                    <a:p>
                      <a:endParaRPr lang="pt-BR" sz="1800" dirty="0"/>
                    </a:p>
                  </a:txBody>
                  <a:tcPr marT="45707" marB="45707"/>
                </a:tc>
              </a:tr>
              <a:tr h="3707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Desfecho 1</a:t>
                      </a:r>
                    </a:p>
                  </a:txBody>
                  <a:tcPr marT="45707" marB="45707"/>
                </a:tc>
                <a:tc>
                  <a:txBody>
                    <a:bodyPr/>
                    <a:lstStyle/>
                    <a:p>
                      <a:endParaRPr lang="pt-BR" sz="1800"/>
                    </a:p>
                  </a:txBody>
                  <a:tcPr marT="45707" marB="45707"/>
                </a:tc>
                <a:tc>
                  <a:txBody>
                    <a:bodyPr/>
                    <a:lstStyle/>
                    <a:p>
                      <a:endParaRPr lang="pt-BR" sz="1800" dirty="0"/>
                    </a:p>
                  </a:txBody>
                  <a:tcPr marT="45707" marB="45707"/>
                </a:tc>
              </a:tr>
              <a:tr h="370724">
                <a:tc>
                  <a:txBody>
                    <a:bodyPr/>
                    <a:lstStyle/>
                    <a:p>
                      <a:r>
                        <a:rPr lang="pt-BR" sz="1800" dirty="0" smtClean="0"/>
                        <a:t>(...)</a:t>
                      </a:r>
                      <a:endParaRPr lang="pt-BR" sz="1800" dirty="0"/>
                    </a:p>
                  </a:txBody>
                  <a:tcPr marT="45707" marB="45707"/>
                </a:tc>
                <a:tc>
                  <a:txBody>
                    <a:bodyPr/>
                    <a:lstStyle/>
                    <a:p>
                      <a:endParaRPr lang="pt-BR" sz="1800" dirty="0"/>
                    </a:p>
                  </a:txBody>
                  <a:tcPr marT="45707" marB="45707"/>
                </a:tc>
                <a:tc>
                  <a:txBody>
                    <a:bodyPr/>
                    <a:lstStyle/>
                    <a:p>
                      <a:endParaRPr lang="pt-BR" sz="1800" dirty="0"/>
                    </a:p>
                  </a:txBody>
                  <a:tcPr marT="45707" marB="45707"/>
                </a:tc>
              </a:tr>
            </a:tbl>
          </a:graphicData>
        </a:graphic>
      </p:graphicFrame>
      <p:sp>
        <p:nvSpPr>
          <p:cNvPr id="4" name="CaixaDeTexto 3"/>
          <p:cNvSpPr txBox="1"/>
          <p:nvPr/>
        </p:nvSpPr>
        <p:spPr>
          <a:xfrm>
            <a:off x="731742" y="408188"/>
            <a:ext cx="7704856" cy="461665"/>
          </a:xfrm>
          <a:prstGeom prst="rect">
            <a:avLst/>
          </a:prstGeom>
          <a:noFill/>
        </p:spPr>
        <p:txBody>
          <a:bodyPr wrap="square" rtlCol="0">
            <a:spAutoFit/>
          </a:bodyPr>
          <a:lstStyle/>
          <a:p>
            <a:pPr algn="ctr"/>
            <a:r>
              <a:rPr lang="pt-BR" sz="2400" b="1" dirty="0" smtClean="0"/>
              <a:t>BUSCA POR DESCRITORES</a:t>
            </a:r>
            <a:endParaRPr lang="pt-BR" sz="2400" b="1" dirty="0"/>
          </a:p>
        </p:txBody>
      </p:sp>
      <p:sp>
        <p:nvSpPr>
          <p:cNvPr id="2" name="CaixaDeTexto 1"/>
          <p:cNvSpPr txBox="1"/>
          <p:nvPr/>
        </p:nvSpPr>
        <p:spPr>
          <a:xfrm>
            <a:off x="539552" y="873931"/>
            <a:ext cx="8136904"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t-BR" sz="2000" dirty="0" smtClean="0"/>
              <a:t>Repita os passos para localizar cada descritor de interesse, incluindo aqueles referentes a condição clínica, população alvo, intervenção, comparador e desfechos segundo o PICO da pergunta de pesquisa e depois combine-os em diferentes estratégias de busca.</a:t>
            </a:r>
          </a:p>
          <a:p>
            <a:endParaRPr lang="pt-BR" sz="2000" dirty="0"/>
          </a:p>
          <a:p>
            <a:r>
              <a:rPr lang="pt-BR" sz="2000" dirty="0" smtClean="0"/>
              <a:t>Você pode organizar os descritores em uma tabela como esta abaixo.</a:t>
            </a:r>
            <a:endParaRPr lang="pt-BR" sz="2000" dirty="0"/>
          </a:p>
        </p:txBody>
      </p:sp>
    </p:spTree>
    <p:extLst>
      <p:ext uri="{BB962C8B-B14F-4D97-AF65-F5344CB8AC3E}">
        <p14:creationId xmlns:p14="http://schemas.microsoft.com/office/powerpoint/2010/main" val="515518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7308"/>
            <a:ext cx="9144000" cy="517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731742" y="408188"/>
            <a:ext cx="7704856" cy="461665"/>
          </a:xfrm>
          <a:prstGeom prst="rect">
            <a:avLst/>
          </a:prstGeom>
          <a:noFill/>
        </p:spPr>
        <p:txBody>
          <a:bodyPr wrap="square" rtlCol="0">
            <a:spAutoFit/>
          </a:bodyPr>
          <a:lstStyle/>
          <a:p>
            <a:pPr algn="ctr"/>
            <a:r>
              <a:rPr lang="pt-BR" sz="2400" b="1" dirty="0" smtClean="0"/>
              <a:t>BUSCA POR DESCRITORES</a:t>
            </a:r>
            <a:endParaRPr lang="pt-BR" sz="2400" b="1" dirty="0"/>
          </a:p>
        </p:txBody>
      </p:sp>
      <p:sp>
        <p:nvSpPr>
          <p:cNvPr id="5" name="Seta para a direita 4"/>
          <p:cNvSpPr/>
          <p:nvPr/>
        </p:nvSpPr>
        <p:spPr>
          <a:xfrm rot="9585974">
            <a:off x="5416018" y="3301708"/>
            <a:ext cx="1440160" cy="2065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6" name="CaixaDeTexto 5"/>
          <p:cNvSpPr txBox="1"/>
          <p:nvPr/>
        </p:nvSpPr>
        <p:spPr>
          <a:xfrm>
            <a:off x="6732240" y="2648045"/>
            <a:ext cx="190872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dirty="0" smtClean="0"/>
              <a:t>Clique 1º em “Permutado”</a:t>
            </a:r>
            <a:endParaRPr lang="pt-BR" dirty="0"/>
          </a:p>
        </p:txBody>
      </p:sp>
      <p:sp>
        <p:nvSpPr>
          <p:cNvPr id="8" name="Seta para a direita 7"/>
          <p:cNvSpPr/>
          <p:nvPr/>
        </p:nvSpPr>
        <p:spPr>
          <a:xfrm rot="18994275">
            <a:off x="5083440" y="4180422"/>
            <a:ext cx="1349896" cy="25169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9" name="CaixaDeTexto 8"/>
          <p:cNvSpPr txBox="1"/>
          <p:nvPr/>
        </p:nvSpPr>
        <p:spPr>
          <a:xfrm>
            <a:off x="3779912" y="4538493"/>
            <a:ext cx="169168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dirty="0" smtClean="0"/>
              <a:t>Depois em “Índice”</a:t>
            </a:r>
            <a:endParaRPr lang="pt-BR" dirty="0"/>
          </a:p>
        </p:txBody>
      </p:sp>
    </p:spTree>
    <p:extLst>
      <p:ext uri="{BB962C8B-B14F-4D97-AF65-F5344CB8AC3E}">
        <p14:creationId xmlns:p14="http://schemas.microsoft.com/office/powerpoint/2010/main" val="2758185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44000"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731742" y="408188"/>
            <a:ext cx="7704856" cy="461665"/>
          </a:xfrm>
          <a:prstGeom prst="rect">
            <a:avLst/>
          </a:prstGeom>
          <a:noFill/>
        </p:spPr>
        <p:txBody>
          <a:bodyPr wrap="square" rtlCol="0">
            <a:spAutoFit/>
          </a:bodyPr>
          <a:lstStyle/>
          <a:p>
            <a:pPr algn="ctr"/>
            <a:r>
              <a:rPr lang="pt-BR" sz="2400" b="1" dirty="0" smtClean="0"/>
              <a:t>BUSCA POR DESCRITORES</a:t>
            </a:r>
            <a:endParaRPr lang="pt-BR" sz="2400" b="1" dirty="0"/>
          </a:p>
        </p:txBody>
      </p:sp>
      <p:sp>
        <p:nvSpPr>
          <p:cNvPr id="5" name="Seta para a direita 4"/>
          <p:cNvSpPr/>
          <p:nvPr/>
        </p:nvSpPr>
        <p:spPr>
          <a:xfrm rot="12307488">
            <a:off x="5195782" y="3436938"/>
            <a:ext cx="1440160" cy="2065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6" name="CaixaDeTexto 5"/>
          <p:cNvSpPr txBox="1"/>
          <p:nvPr/>
        </p:nvSpPr>
        <p:spPr>
          <a:xfrm>
            <a:off x="5915862" y="3540190"/>
            <a:ext cx="190872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dirty="0" smtClean="0"/>
              <a:t>Digite parte ou a palavra inteira de interesse.</a:t>
            </a:r>
            <a:endParaRPr lang="pt-BR" dirty="0"/>
          </a:p>
        </p:txBody>
      </p:sp>
    </p:spTree>
    <p:extLst>
      <p:ext uri="{BB962C8B-B14F-4D97-AF65-F5344CB8AC3E}">
        <p14:creationId xmlns:p14="http://schemas.microsoft.com/office/powerpoint/2010/main" val="385346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96752"/>
            <a:ext cx="9144000"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731742" y="408188"/>
            <a:ext cx="7704856" cy="461665"/>
          </a:xfrm>
          <a:prstGeom prst="rect">
            <a:avLst/>
          </a:prstGeom>
          <a:noFill/>
        </p:spPr>
        <p:txBody>
          <a:bodyPr wrap="square" rtlCol="0">
            <a:spAutoFit/>
          </a:bodyPr>
          <a:lstStyle/>
          <a:p>
            <a:pPr algn="ctr"/>
            <a:r>
              <a:rPr lang="pt-BR" sz="2400" b="1" dirty="0" smtClean="0"/>
              <a:t>BUSCA POR DESCRITORES</a:t>
            </a:r>
            <a:endParaRPr lang="pt-BR" sz="2400" b="1" dirty="0"/>
          </a:p>
        </p:txBody>
      </p:sp>
      <p:sp>
        <p:nvSpPr>
          <p:cNvPr id="5" name="Seta para a direita 4"/>
          <p:cNvSpPr/>
          <p:nvPr/>
        </p:nvSpPr>
        <p:spPr>
          <a:xfrm rot="12307488">
            <a:off x="5195782" y="3436938"/>
            <a:ext cx="1440160" cy="2065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6" name="CaixaDeTexto 5"/>
          <p:cNvSpPr txBox="1"/>
          <p:nvPr/>
        </p:nvSpPr>
        <p:spPr>
          <a:xfrm>
            <a:off x="5915862" y="3540190"/>
            <a:ext cx="2904610"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dirty="0" smtClean="0"/>
              <a:t>Vamos supor que está querendo fazer uma pesquisa sobre doença pulmonar obstrutiva crônica. </a:t>
            </a:r>
          </a:p>
          <a:p>
            <a:pPr algn="ctr"/>
            <a:r>
              <a:rPr lang="pt-BR" dirty="0" smtClean="0"/>
              <a:t>Experimente  digitar “pulmonar”.</a:t>
            </a:r>
          </a:p>
          <a:p>
            <a:pPr algn="ctr"/>
            <a:r>
              <a:rPr lang="pt-BR" dirty="0"/>
              <a:t>C</a:t>
            </a:r>
            <a:r>
              <a:rPr lang="pt-BR" dirty="0" smtClean="0"/>
              <a:t>lique ENTER ou em “Índice”</a:t>
            </a:r>
          </a:p>
        </p:txBody>
      </p:sp>
    </p:spTree>
    <p:extLst>
      <p:ext uri="{BB962C8B-B14F-4D97-AF65-F5344CB8AC3E}">
        <p14:creationId xmlns:p14="http://schemas.microsoft.com/office/powerpoint/2010/main" val="2211954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9" y="1196752"/>
            <a:ext cx="9156589"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731742" y="408188"/>
            <a:ext cx="7704856" cy="461665"/>
          </a:xfrm>
          <a:prstGeom prst="rect">
            <a:avLst/>
          </a:prstGeom>
          <a:noFill/>
        </p:spPr>
        <p:txBody>
          <a:bodyPr wrap="square" rtlCol="0">
            <a:spAutoFit/>
          </a:bodyPr>
          <a:lstStyle/>
          <a:p>
            <a:pPr algn="ctr"/>
            <a:r>
              <a:rPr lang="pt-BR" sz="2400" b="1" dirty="0" smtClean="0"/>
              <a:t>BUSCA POR DESCRITORES</a:t>
            </a:r>
            <a:endParaRPr lang="pt-BR" sz="2400" b="1" dirty="0"/>
          </a:p>
        </p:txBody>
      </p:sp>
      <p:sp>
        <p:nvSpPr>
          <p:cNvPr id="5" name="Seta para a direita 4"/>
          <p:cNvSpPr/>
          <p:nvPr/>
        </p:nvSpPr>
        <p:spPr>
          <a:xfrm rot="13656052">
            <a:off x="5925879" y="3767709"/>
            <a:ext cx="1440160" cy="2065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6" name="CaixaDeTexto 5"/>
          <p:cNvSpPr txBox="1"/>
          <p:nvPr/>
        </p:nvSpPr>
        <p:spPr>
          <a:xfrm>
            <a:off x="5914294" y="4365104"/>
            <a:ext cx="290461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dirty="0" smtClean="0"/>
              <a:t>Clique na barra de rolagem e desça até encontrar: doença pulmonar obstrutiva crônica.</a:t>
            </a:r>
            <a:endParaRPr lang="pt-BR" dirty="0" smtClean="0"/>
          </a:p>
        </p:txBody>
      </p:sp>
      <p:sp>
        <p:nvSpPr>
          <p:cNvPr id="2" name="CaixaDeTexto 1"/>
          <p:cNvSpPr txBox="1"/>
          <p:nvPr/>
        </p:nvSpPr>
        <p:spPr>
          <a:xfrm>
            <a:off x="435968" y="3164775"/>
            <a:ext cx="2376264" cy="1200329"/>
          </a:xfrm>
          <a:prstGeom prst="rect">
            <a:avLst/>
          </a:prstGeom>
          <a:noFill/>
        </p:spPr>
        <p:txBody>
          <a:bodyPr wrap="square" rtlCol="0">
            <a:spAutoFit/>
          </a:bodyPr>
          <a:lstStyle/>
          <a:p>
            <a:pPr algn="ctr"/>
            <a:r>
              <a:rPr lang="pt-BR" dirty="0" smtClean="0"/>
              <a:t>Perceba que aparecem vários sinônimos de descritores que contém a palavra “pulmonar”. </a:t>
            </a:r>
            <a:endParaRPr lang="pt-BR" dirty="0"/>
          </a:p>
        </p:txBody>
      </p:sp>
    </p:spTree>
    <p:extLst>
      <p:ext uri="{BB962C8B-B14F-4D97-AF65-F5344CB8AC3E}">
        <p14:creationId xmlns:p14="http://schemas.microsoft.com/office/powerpoint/2010/main" val="94528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5" y="1186343"/>
            <a:ext cx="9144001" cy="515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731742" y="408188"/>
            <a:ext cx="7704856" cy="461665"/>
          </a:xfrm>
          <a:prstGeom prst="rect">
            <a:avLst/>
          </a:prstGeom>
          <a:noFill/>
        </p:spPr>
        <p:txBody>
          <a:bodyPr wrap="square" rtlCol="0">
            <a:spAutoFit/>
          </a:bodyPr>
          <a:lstStyle/>
          <a:p>
            <a:pPr algn="ctr"/>
            <a:r>
              <a:rPr lang="pt-BR" sz="2400" b="1" dirty="0" smtClean="0"/>
              <a:t>BUSCA POR DESCRITORES</a:t>
            </a:r>
            <a:endParaRPr lang="pt-BR" sz="2400" b="1" dirty="0"/>
          </a:p>
        </p:txBody>
      </p:sp>
      <p:sp>
        <p:nvSpPr>
          <p:cNvPr id="5" name="Seta para a direita 4"/>
          <p:cNvSpPr/>
          <p:nvPr/>
        </p:nvSpPr>
        <p:spPr>
          <a:xfrm rot="11700515">
            <a:off x="5426785" y="3767710"/>
            <a:ext cx="1440160" cy="2065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6" name="CaixaDeTexto 5"/>
          <p:cNvSpPr txBox="1"/>
          <p:nvPr/>
        </p:nvSpPr>
        <p:spPr>
          <a:xfrm>
            <a:off x="5914294" y="3801883"/>
            <a:ext cx="290461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dirty="0" smtClean="0"/>
              <a:t>Clique sobre “doença pulmonar obstrutiva crônica”</a:t>
            </a:r>
            <a:endParaRPr lang="pt-BR" dirty="0" smtClean="0"/>
          </a:p>
        </p:txBody>
      </p:sp>
      <p:sp>
        <p:nvSpPr>
          <p:cNvPr id="2" name="CaixaDeTexto 1"/>
          <p:cNvSpPr txBox="1"/>
          <p:nvPr/>
        </p:nvSpPr>
        <p:spPr>
          <a:xfrm>
            <a:off x="435968" y="2993799"/>
            <a:ext cx="2376264" cy="1754326"/>
          </a:xfrm>
          <a:prstGeom prst="rect">
            <a:avLst/>
          </a:prstGeom>
          <a:noFill/>
        </p:spPr>
        <p:txBody>
          <a:bodyPr wrap="square" rtlCol="0">
            <a:spAutoFit/>
          </a:bodyPr>
          <a:lstStyle/>
          <a:p>
            <a:pPr algn="ctr"/>
            <a:r>
              <a:rPr lang="pt-BR" dirty="0" smtClean="0"/>
              <a:t>Perceba que acima aparece o sinônimo “doença obstrutiva crônica pulmonar”. Se clicar aqui tem-se o mesmo descritor.</a:t>
            </a:r>
            <a:endParaRPr lang="pt-BR" dirty="0"/>
          </a:p>
        </p:txBody>
      </p:sp>
      <p:sp>
        <p:nvSpPr>
          <p:cNvPr id="9" name="Seta para a direita 8"/>
          <p:cNvSpPr/>
          <p:nvPr/>
        </p:nvSpPr>
        <p:spPr>
          <a:xfrm rot="12812542">
            <a:off x="4825619" y="5022581"/>
            <a:ext cx="1440160" cy="2065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3" name="CaixaDeTexto 2"/>
          <p:cNvSpPr txBox="1"/>
          <p:nvPr/>
        </p:nvSpPr>
        <p:spPr>
          <a:xfrm>
            <a:off x="5652120" y="5247422"/>
            <a:ext cx="301198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dirty="0" smtClean="0"/>
              <a:t>Depois clique em “Mostrar”</a:t>
            </a:r>
            <a:endParaRPr lang="pt-BR" dirty="0"/>
          </a:p>
        </p:txBody>
      </p:sp>
    </p:spTree>
    <p:extLst>
      <p:ext uri="{BB962C8B-B14F-4D97-AF65-F5344CB8AC3E}">
        <p14:creationId xmlns:p14="http://schemas.microsoft.com/office/powerpoint/2010/main" val="3855515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138240"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731742" y="408188"/>
            <a:ext cx="7704856" cy="461665"/>
          </a:xfrm>
          <a:prstGeom prst="rect">
            <a:avLst/>
          </a:prstGeom>
          <a:noFill/>
        </p:spPr>
        <p:txBody>
          <a:bodyPr wrap="square" rtlCol="0">
            <a:spAutoFit/>
          </a:bodyPr>
          <a:lstStyle/>
          <a:p>
            <a:pPr algn="ctr"/>
            <a:r>
              <a:rPr lang="pt-BR" sz="2400" b="1" dirty="0" smtClean="0"/>
              <a:t>BUSCA POR DESCRITORES</a:t>
            </a:r>
            <a:endParaRPr lang="pt-BR" sz="2400" b="1" dirty="0"/>
          </a:p>
        </p:txBody>
      </p:sp>
      <p:sp>
        <p:nvSpPr>
          <p:cNvPr id="5" name="Seta para a direita 4"/>
          <p:cNvSpPr/>
          <p:nvPr/>
        </p:nvSpPr>
        <p:spPr>
          <a:xfrm rot="11095752">
            <a:off x="5586320" y="3600088"/>
            <a:ext cx="1440160" cy="2065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6" name="CaixaDeTexto 5"/>
          <p:cNvSpPr txBox="1"/>
          <p:nvPr/>
        </p:nvSpPr>
        <p:spPr>
          <a:xfrm>
            <a:off x="6088046" y="2852936"/>
            <a:ext cx="3050194"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dirty="0" smtClean="0"/>
              <a:t>Aqui aparecem os descritores em inglês, espanhol e português. Descritores como este, com mais de uma palavra, precisam ser colocados entre aspas na caixa de busca, para que se obtenha resultados do descritor completo. Do contrário irão aparecer todos os artigos com termos como crônico.</a:t>
            </a:r>
            <a:endParaRPr lang="pt-BR" dirty="0" smtClean="0"/>
          </a:p>
        </p:txBody>
      </p:sp>
    </p:spTree>
    <p:extLst>
      <p:ext uri="{BB962C8B-B14F-4D97-AF65-F5344CB8AC3E}">
        <p14:creationId xmlns:p14="http://schemas.microsoft.com/office/powerpoint/2010/main" val="3343329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0" y="1124744"/>
            <a:ext cx="9138240"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731742" y="408188"/>
            <a:ext cx="7704856" cy="461665"/>
          </a:xfrm>
          <a:prstGeom prst="rect">
            <a:avLst/>
          </a:prstGeom>
          <a:noFill/>
        </p:spPr>
        <p:txBody>
          <a:bodyPr wrap="square" rtlCol="0">
            <a:spAutoFit/>
          </a:bodyPr>
          <a:lstStyle/>
          <a:p>
            <a:pPr algn="ctr"/>
            <a:r>
              <a:rPr lang="pt-BR" sz="2400" b="1" dirty="0" smtClean="0"/>
              <a:t>BUSCA POR DESCRITORES</a:t>
            </a:r>
            <a:endParaRPr lang="pt-BR" sz="2400" b="1" dirty="0"/>
          </a:p>
        </p:txBody>
      </p:sp>
      <p:sp>
        <p:nvSpPr>
          <p:cNvPr id="5" name="Seta para a direita 4"/>
          <p:cNvSpPr/>
          <p:nvPr/>
        </p:nvSpPr>
        <p:spPr>
          <a:xfrm rot="11095752">
            <a:off x="5560775" y="3557286"/>
            <a:ext cx="1440160" cy="2065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6" name="CaixaDeTexto 5"/>
          <p:cNvSpPr txBox="1"/>
          <p:nvPr/>
        </p:nvSpPr>
        <p:spPr>
          <a:xfrm>
            <a:off x="6095254" y="3241675"/>
            <a:ext cx="286923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dirty="0" smtClean="0"/>
              <a:t>Selecione o descritor em inglês e pressione as teclas </a:t>
            </a:r>
            <a:r>
              <a:rPr lang="pt-BR" dirty="0" err="1" smtClean="0"/>
              <a:t>Ctrl</a:t>
            </a:r>
            <a:r>
              <a:rPr lang="pt-BR" dirty="0" smtClean="0"/>
              <a:t> + C</a:t>
            </a:r>
            <a:endParaRPr lang="pt-BR" dirty="0" smtClean="0"/>
          </a:p>
        </p:txBody>
      </p:sp>
    </p:spTree>
    <p:extLst>
      <p:ext uri="{BB962C8B-B14F-4D97-AF65-F5344CB8AC3E}">
        <p14:creationId xmlns:p14="http://schemas.microsoft.com/office/powerpoint/2010/main" val="1733849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31742" y="408188"/>
            <a:ext cx="7704856" cy="461665"/>
          </a:xfrm>
          <a:prstGeom prst="rect">
            <a:avLst/>
          </a:prstGeom>
          <a:noFill/>
        </p:spPr>
        <p:txBody>
          <a:bodyPr wrap="square" rtlCol="0">
            <a:spAutoFit/>
          </a:bodyPr>
          <a:lstStyle/>
          <a:p>
            <a:pPr algn="ctr"/>
            <a:r>
              <a:rPr lang="pt-BR" sz="2400" b="1" dirty="0" smtClean="0"/>
              <a:t>BUSCA POR DESCRITORES</a:t>
            </a:r>
            <a:endParaRPr lang="pt-BR" sz="2400" b="1" dirty="0"/>
          </a:p>
        </p:txBody>
      </p:sp>
      <p:sp>
        <p:nvSpPr>
          <p:cNvPr id="2" name="Retângulo 1"/>
          <p:cNvSpPr/>
          <p:nvPr/>
        </p:nvSpPr>
        <p:spPr>
          <a:xfrm>
            <a:off x="467544" y="871639"/>
            <a:ext cx="5526193" cy="400110"/>
          </a:xfrm>
          <a:prstGeom prst="rect">
            <a:avLst/>
          </a:prstGeom>
        </p:spPr>
        <p:txBody>
          <a:bodyPr wrap="none">
            <a:spAutoFit/>
          </a:bodyPr>
          <a:lstStyle/>
          <a:p>
            <a:r>
              <a:rPr lang="pt-BR" sz="2000" dirty="0" smtClean="0"/>
              <a:t>Abra o site: </a:t>
            </a:r>
            <a:r>
              <a:rPr lang="pt-BR" sz="2000" dirty="0" smtClean="0">
                <a:hlinkClick r:id="rId2"/>
              </a:rPr>
              <a:t>http://www.ncbi.nlm.nih.gov/pubmed/</a:t>
            </a:r>
            <a:endParaRPr lang="pt-BR" sz="20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9144000" cy="514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083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462</Words>
  <Application>Microsoft Office PowerPoint</Application>
  <PresentationFormat>Apresentação na tela (4:3)</PresentationFormat>
  <Paragraphs>51</Paragraphs>
  <Slides>14</Slides>
  <Notes>0</Notes>
  <HiddenSlides>0</HiddenSlides>
  <MMClips>0</MMClips>
  <ScaleCrop>false</ScaleCrop>
  <HeadingPairs>
    <vt:vector size="4" baseType="variant">
      <vt:variant>
        <vt:lpstr>Tema</vt:lpstr>
      </vt:variant>
      <vt:variant>
        <vt:i4>1</vt:i4>
      </vt:variant>
      <vt:variant>
        <vt:lpstr>Títulos de slides</vt:lpstr>
      </vt:variant>
      <vt:variant>
        <vt:i4>14</vt:i4>
      </vt:variant>
    </vt:vector>
  </HeadingPairs>
  <TitlesOfParts>
    <vt:vector size="15" baseType="lpstr">
      <vt:lpstr>Tema do Office</vt:lpstr>
      <vt:lpstr>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c:title>
  <dc:creator>Jardel-LENOVO</dc:creator>
  <cp:lastModifiedBy>Jardel-LENOVO</cp:lastModifiedBy>
  <cp:revision>6</cp:revision>
  <dcterms:created xsi:type="dcterms:W3CDTF">2014-08-06T01:44:23Z</dcterms:created>
  <dcterms:modified xsi:type="dcterms:W3CDTF">2014-08-06T02:45:24Z</dcterms:modified>
</cp:coreProperties>
</file>